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</p:sldMasterIdLst>
  <p:sldIdLst>
    <p:sldId id="256" r:id="rId2"/>
    <p:sldId id="273" r:id="rId3"/>
    <p:sldId id="274" r:id="rId4"/>
    <p:sldId id="257" r:id="rId5"/>
    <p:sldId id="270" r:id="rId6"/>
    <p:sldId id="275" r:id="rId7"/>
    <p:sldId id="260" r:id="rId8"/>
    <p:sldId id="268" r:id="rId9"/>
    <p:sldId id="276" r:id="rId10"/>
    <p:sldId id="261" r:id="rId11"/>
    <p:sldId id="262" r:id="rId12"/>
    <p:sldId id="258" r:id="rId13"/>
    <p:sldId id="259" r:id="rId14"/>
    <p:sldId id="264" r:id="rId15"/>
    <p:sldId id="265" r:id="rId16"/>
    <p:sldId id="278" r:id="rId17"/>
    <p:sldId id="282" r:id="rId18"/>
    <p:sldId id="284" r:id="rId19"/>
    <p:sldId id="280" r:id="rId20"/>
    <p:sldId id="279" r:id="rId21"/>
    <p:sldId id="267" r:id="rId22"/>
    <p:sldId id="285" r:id="rId23"/>
    <p:sldId id="287" r:id="rId24"/>
    <p:sldId id="286" r:id="rId25"/>
    <p:sldId id="269" r:id="rId26"/>
    <p:sldId id="271" r:id="rId27"/>
    <p:sldId id="272" r:id="rId28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041" autoAdjust="0"/>
    <p:restoredTop sz="94660"/>
  </p:normalViewPr>
  <p:slideViewPr>
    <p:cSldViewPr snapToGrid="0">
      <p:cViewPr varScale="1">
        <p:scale>
          <a:sx n="67" d="100"/>
          <a:sy n="67" d="100"/>
        </p:scale>
        <p:origin x="-49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52410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9002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6022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71640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9079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7335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2520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945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3430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2240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8606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6534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279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7333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12277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5280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7A3DE-AD35-4FA2-A99E-BA2C82723A9C}" type="datetimeFigureOut">
              <a:rPr lang="fa-IR" smtClean="0"/>
              <a:pPr/>
              <a:t>02/17/1440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D60C3B1-966D-4AE5-A05D-D156B79A151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0883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nlmcatalog/journals" TargetMode="External"/><Relationship Id="rId2" Type="http://schemas.openxmlformats.org/officeDocument/2006/relationships/hyperlink" Target="https://www.ncbi.nlm.nih.gov/books/NBK3827/#pubmedhelp.PubMed_Quick_Star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abooks.org/" TargetMode="External"/><Relationship Id="rId2" Type="http://schemas.openxmlformats.org/officeDocument/2006/relationships/hyperlink" Target="http://www.doaj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n.lib.rus.ec/" TargetMode="External"/><Relationship Id="rId5" Type="http://schemas.openxmlformats.org/officeDocument/2006/relationships/hyperlink" Target="http://www.pdfdrive.net/" TargetMode="External"/><Relationship Id="rId4" Type="http://schemas.openxmlformats.org/officeDocument/2006/relationships/hyperlink" Target="http://www.freemedicaljournals.com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quest.com/" TargetMode="External"/><Relationship Id="rId2" Type="http://schemas.openxmlformats.org/officeDocument/2006/relationships/hyperlink" Target="http://thesis.research.ac.i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td.ohiolink.edu/" TargetMode="External"/><Relationship Id="rId4" Type="http://schemas.openxmlformats.org/officeDocument/2006/relationships/hyperlink" Target="http://www.dart-europe.eu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giran.com/" TargetMode="External"/><Relationship Id="rId7" Type="http://schemas.openxmlformats.org/officeDocument/2006/relationships/hyperlink" Target="http://www.elmnet.ir/" TargetMode="External"/><Relationship Id="rId2" Type="http://schemas.openxmlformats.org/officeDocument/2006/relationships/hyperlink" Target="http://www.sid.i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c.gov.ir/" TargetMode="External"/><Relationship Id="rId5" Type="http://schemas.openxmlformats.org/officeDocument/2006/relationships/hyperlink" Target="http://www.noormags.com/" TargetMode="External"/><Relationship Id="rId4" Type="http://schemas.openxmlformats.org/officeDocument/2006/relationships/hyperlink" Target="http://www.civilica.com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ference-service.com/conferences/medicine.html" TargetMode="External"/><Relationship Id="rId2" Type="http://schemas.openxmlformats.org/officeDocument/2006/relationships/hyperlink" Target="http://www.civilica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hyperlink" Target="http://www.answe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1705;&#1575;&#1585;&#1711;&#1575;&#1607;.pptx" TargetMode="External"/><Relationship Id="rId5" Type="http://schemas.openxmlformats.org/officeDocument/2006/relationships/hyperlink" Target="http://www.jostejoogar.com/" TargetMode="External"/><Relationship Id="rId4" Type="http://schemas.openxmlformats.org/officeDocument/2006/relationships/hyperlink" Target="http://www.northenlight.com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434"/>
            <a:ext cx="10016359" cy="5880538"/>
          </a:xfrm>
        </p:spPr>
        <p:txBody>
          <a:bodyPr>
            <a:normAutofit/>
          </a:bodyPr>
          <a:lstStyle/>
          <a:p>
            <a:r>
              <a:rPr lang="fa-IR" sz="2000" b="1" dirty="0" smtClean="0"/>
              <a:t>                                 </a:t>
            </a:r>
          </a:p>
          <a:p>
            <a:endParaRPr lang="fa-IR" sz="2000" b="1" dirty="0"/>
          </a:p>
          <a:p>
            <a:pPr algn="ctr"/>
            <a:r>
              <a:rPr lang="fa-IR" sz="2000" b="1" dirty="0" smtClean="0"/>
              <a:t>   کارگاه  جستجو در منابع الکترونیک</a:t>
            </a:r>
          </a:p>
          <a:p>
            <a:endParaRPr lang="fa-IR" sz="2000" b="1" dirty="0"/>
          </a:p>
          <a:p>
            <a:r>
              <a:rPr lang="fa-IR" sz="2000" b="1" dirty="0" smtClean="0"/>
              <a:t>                                                  ارائه دهنده: رعنا کوثری</a:t>
            </a:r>
          </a:p>
          <a:p>
            <a:r>
              <a:rPr lang="fa-IR" sz="2000" b="1" dirty="0" smtClean="0"/>
              <a:t>           (کارشناس ارشد کتابداری و اطلاع رسانی پزشکی – رئیس کتابخانه مرکزی)</a:t>
            </a:r>
            <a:endParaRPr lang="fa-IR" sz="2000" b="1" dirty="0"/>
          </a:p>
        </p:txBody>
      </p:sp>
    </p:spTree>
    <p:extLst>
      <p:ext uri="{BB962C8B-B14F-4D97-AF65-F5344CB8AC3E}">
        <p14:creationId xmlns:p14="http://schemas.microsoft.com/office/powerpoint/2010/main" val="192859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09905"/>
            <a:ext cx="8596668" cy="56472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sz="2400" b="1" dirty="0" smtClean="0"/>
              <a:t>انواع </a:t>
            </a:r>
            <a:r>
              <a:rPr lang="en-US" sz="2400" b="1" dirty="0" smtClean="0"/>
              <a:t>Database </a:t>
            </a:r>
            <a:r>
              <a:rPr lang="fa-IR" sz="2400" b="1" dirty="0" smtClean="0"/>
              <a:t>(پایگاه اطلاعاتی):</a:t>
            </a:r>
          </a:p>
          <a:p>
            <a:r>
              <a:rPr lang="fa-IR" sz="2000" b="1" dirty="0" smtClean="0"/>
              <a:t>1.پایگاههای اطلاعاتی عمومی(</a:t>
            </a:r>
            <a:r>
              <a:rPr lang="en-US" sz="2000" b="1" dirty="0" smtClean="0"/>
              <a:t>General Databases</a:t>
            </a:r>
            <a:r>
              <a:rPr lang="fa-IR" sz="2000" b="1" dirty="0" smtClean="0"/>
              <a:t>):</a:t>
            </a:r>
          </a:p>
          <a:p>
            <a:pPr marL="0" indent="0">
              <a:buNone/>
            </a:pPr>
            <a:r>
              <a:rPr lang="fa-IR" sz="2000" b="1" dirty="0"/>
              <a:t> </a:t>
            </a:r>
            <a:r>
              <a:rPr lang="fa-IR" sz="2000" b="1" dirty="0" smtClean="0"/>
              <a:t>    </a:t>
            </a:r>
          </a:p>
          <a:p>
            <a:pPr marL="0" indent="0">
              <a:buNone/>
            </a:pPr>
            <a:r>
              <a:rPr lang="fa-IR" sz="2000" b="1" dirty="0"/>
              <a:t> </a:t>
            </a:r>
            <a:r>
              <a:rPr lang="fa-IR" sz="2000" b="1" dirty="0" smtClean="0"/>
              <a:t>    </a:t>
            </a:r>
            <a:r>
              <a:rPr lang="fa-IR" sz="2000" dirty="0" smtClean="0"/>
              <a:t>- در حیطه علوم پزشکی مانند: </a:t>
            </a:r>
            <a:r>
              <a:rPr lang="en-US" sz="2000" dirty="0" smtClean="0"/>
              <a:t>Medline</a:t>
            </a:r>
            <a:endParaRPr lang="fa-IR" sz="2000" dirty="0" smtClean="0"/>
          </a:p>
          <a:p>
            <a:pPr marL="0" indent="0">
              <a:buNone/>
            </a:pPr>
            <a:r>
              <a:rPr lang="fa-IR" sz="2000" dirty="0"/>
              <a:t> </a:t>
            </a:r>
            <a:r>
              <a:rPr lang="fa-IR" sz="2000" dirty="0" smtClean="0"/>
              <a:t>    </a:t>
            </a:r>
          </a:p>
          <a:p>
            <a:pPr marL="0" indent="0">
              <a:buNone/>
            </a:pPr>
            <a:r>
              <a:rPr lang="fa-IR" sz="2000" dirty="0" smtClean="0"/>
              <a:t>     - در حیطه تمامی علوم مانند: </a:t>
            </a:r>
            <a:r>
              <a:rPr lang="en-US" sz="2000" dirty="0" smtClean="0"/>
              <a:t>ISI web of science, Scopus</a:t>
            </a:r>
            <a:endParaRPr lang="fa-IR" sz="2000" dirty="0" smtClean="0"/>
          </a:p>
          <a:p>
            <a:pPr marL="0" indent="0">
              <a:buNone/>
            </a:pPr>
            <a:endParaRPr lang="fa-IR" sz="2000" b="1" dirty="0"/>
          </a:p>
          <a:p>
            <a:r>
              <a:rPr lang="fa-IR" sz="2000" b="1" dirty="0" smtClean="0"/>
              <a:t>  2. پایگاههای اطلاعاتی اختصاصی(</a:t>
            </a:r>
            <a:r>
              <a:rPr lang="en-US" sz="2000" b="1" dirty="0" smtClean="0"/>
              <a:t>specialized Databases</a:t>
            </a:r>
            <a:r>
              <a:rPr lang="fa-IR" sz="2000" b="1" dirty="0" smtClean="0"/>
              <a:t>) مانند: </a:t>
            </a:r>
          </a:p>
          <a:p>
            <a:pPr marL="0" indent="0">
              <a:buNone/>
            </a:pPr>
            <a:r>
              <a:rPr lang="en-US" sz="2000" b="1" dirty="0" smtClean="0"/>
              <a:t>Chemical Abstracts</a:t>
            </a:r>
          </a:p>
          <a:p>
            <a:endParaRPr lang="fa-IR" sz="2000" b="1" dirty="0"/>
          </a:p>
        </p:txBody>
      </p:sp>
      <p:sp>
        <p:nvSpPr>
          <p:cNvPr id="4" name="Right Brace 3"/>
          <p:cNvSpPr/>
          <p:nvPr/>
        </p:nvSpPr>
        <p:spPr>
          <a:xfrm>
            <a:off x="8781393" y="1671145"/>
            <a:ext cx="315311" cy="14346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1669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448" y="472967"/>
            <a:ext cx="8564554" cy="5568396"/>
          </a:xfrm>
        </p:spPr>
        <p:txBody>
          <a:bodyPr>
            <a:normAutofit/>
          </a:bodyPr>
          <a:lstStyle/>
          <a:p>
            <a:r>
              <a:rPr lang="fa-IR" sz="2400" dirty="0" smtClean="0"/>
              <a:t>- </a:t>
            </a:r>
            <a:r>
              <a:rPr lang="fa-IR" sz="2400" b="1" dirty="0" smtClean="0"/>
              <a:t>پایگاههای استنادی (</a:t>
            </a:r>
            <a:r>
              <a:rPr lang="en-US" sz="2400" b="1" dirty="0" smtClean="0"/>
              <a:t>Citations Databases</a:t>
            </a:r>
            <a:r>
              <a:rPr lang="fa-IR" sz="2400" b="1" dirty="0" smtClean="0"/>
              <a:t>) مانند:</a:t>
            </a:r>
          </a:p>
          <a:p>
            <a:pPr marL="0" indent="0">
              <a:buNone/>
            </a:pPr>
            <a:r>
              <a:rPr lang="en-US" sz="2400" dirty="0" smtClean="0"/>
              <a:t>ISI Web of sciences       </a:t>
            </a:r>
          </a:p>
          <a:p>
            <a:pPr marL="0" indent="0">
              <a:buNone/>
            </a:pPr>
            <a:r>
              <a:rPr lang="en-US" sz="2400" dirty="0" smtClean="0"/>
              <a:t>Scopus       </a:t>
            </a:r>
          </a:p>
          <a:p>
            <a:pPr marL="0" indent="0">
              <a:buNone/>
            </a:pPr>
            <a:r>
              <a:rPr lang="en-US" sz="2400" dirty="0" smtClean="0"/>
              <a:t>Google scholar       </a:t>
            </a:r>
          </a:p>
          <a:p>
            <a:r>
              <a:rPr lang="fa-IR" sz="2400" dirty="0" smtClean="0"/>
              <a:t>- </a:t>
            </a:r>
            <a:r>
              <a:rPr lang="fa-IR" sz="2400" b="1" dirty="0" smtClean="0"/>
              <a:t>پایگاههای کتابشناختی(</a:t>
            </a:r>
            <a:r>
              <a:rPr lang="en-US" sz="2400" b="1" dirty="0" smtClean="0"/>
              <a:t>Bibliographic Databases</a:t>
            </a:r>
            <a:r>
              <a:rPr lang="fa-IR" sz="2400" b="1" dirty="0" smtClean="0"/>
              <a:t>) مانند:</a:t>
            </a:r>
          </a:p>
          <a:p>
            <a:pPr marL="0" indent="0">
              <a:buNone/>
            </a:pPr>
            <a:r>
              <a:rPr lang="en-US" sz="2400" dirty="0" smtClean="0"/>
              <a:t>PubMed        </a:t>
            </a:r>
            <a:endParaRPr lang="fa-IR" sz="2400" dirty="0" smtClean="0"/>
          </a:p>
          <a:p>
            <a:r>
              <a:rPr lang="fa-IR" sz="2400" dirty="0" smtClean="0"/>
              <a:t>- </a:t>
            </a:r>
            <a:r>
              <a:rPr lang="fa-IR" sz="2400" b="1" dirty="0" smtClean="0"/>
              <a:t>پایگاههای ارائه دهنده متن کامل مانند: </a:t>
            </a:r>
            <a:r>
              <a:rPr lang="en-US" sz="2400" b="1" dirty="0" err="1" smtClean="0"/>
              <a:t>sciencedirect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8337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88731"/>
            <a:ext cx="8596668" cy="5552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b="1" dirty="0" smtClean="0"/>
              <a:t>چگونه یک جستجوی صحیح انجام دهیم؟</a:t>
            </a:r>
          </a:p>
          <a:p>
            <a:pPr>
              <a:buNone/>
            </a:pPr>
            <a:endParaRPr lang="fa-IR" sz="2400" dirty="0" smtClean="0"/>
          </a:p>
          <a:p>
            <a:r>
              <a:rPr lang="fa-IR" sz="2400" dirty="0" smtClean="0"/>
              <a:t>1.منابع اطلاعاتی مناسب را انتخاب کنید:</a:t>
            </a:r>
          </a:p>
          <a:p>
            <a:pPr marL="0" indent="0">
              <a:buNone/>
            </a:pPr>
            <a:r>
              <a:rPr lang="fa-IR" sz="2400" dirty="0" smtClean="0"/>
              <a:t>     - ابتدا در </a:t>
            </a:r>
            <a:r>
              <a:rPr lang="en-US" sz="2400" dirty="0" smtClean="0"/>
              <a:t>ISI, Scopus, PubMed</a:t>
            </a:r>
            <a:r>
              <a:rPr lang="fa-IR" sz="2400" dirty="0" smtClean="0"/>
              <a:t> (پایگاههای اطلاعاتی عام) جستجوکرده (در صورت </a:t>
            </a:r>
            <a:r>
              <a:rPr lang="fa-IR" sz="2400" dirty="0"/>
              <a:t>وجود پایگاههای تخصصی </a:t>
            </a:r>
            <a:r>
              <a:rPr lang="fa-IR" sz="2400" dirty="0" smtClean="0"/>
              <a:t>در آن ها به جستجو می پردازیم)</a:t>
            </a:r>
          </a:p>
          <a:p>
            <a:pPr marL="0" indent="0">
              <a:buNone/>
            </a:pPr>
            <a:r>
              <a:rPr lang="fa-IR" sz="2400" dirty="0" smtClean="0"/>
              <a:t>     </a:t>
            </a:r>
          </a:p>
          <a:p>
            <a:pPr marL="0" indent="0">
              <a:buNone/>
            </a:pPr>
            <a:endParaRPr lang="fa-IR" sz="2400" dirty="0"/>
          </a:p>
          <a:p>
            <a:pPr marL="0" indent="0">
              <a:buNone/>
            </a:pPr>
            <a:endParaRPr lang="fa-IR" sz="2400" dirty="0" smtClean="0"/>
          </a:p>
        </p:txBody>
      </p:sp>
    </p:spTree>
    <p:extLst>
      <p:ext uri="{BB962C8B-B14F-4D97-AF65-F5344CB8AC3E}">
        <p14:creationId xmlns:p14="http://schemas.microsoft.com/office/powerpoint/2010/main" val="246533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51793"/>
            <a:ext cx="8596668" cy="5489569"/>
          </a:xfrm>
        </p:spPr>
        <p:txBody>
          <a:bodyPr>
            <a:normAutofit/>
          </a:bodyPr>
          <a:lstStyle/>
          <a:p>
            <a:r>
              <a:rPr lang="fa-IR" sz="2400" b="1" dirty="0" smtClean="0"/>
              <a:t>2.نیاز اطلاعاتی خود را به زبان سیستم بر می گردانیم: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- کلیدواژه های نمایش دهنده موضوع اصلی را انتخاب کرده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- حروف بازدارنده را وارد نمی کنیم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- جستجو را از خاص ترین حالت ممکن آغاز می کنیم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استفاده از عملگرهای مختلف در جستجو کمک کننده است.</a:t>
            </a:r>
          </a:p>
          <a:p>
            <a:pPr marL="0" indent="0">
              <a:buNone/>
            </a:pPr>
            <a:endParaRPr lang="fa-IR" sz="2400" dirty="0" smtClean="0"/>
          </a:p>
          <a:p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66738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46841"/>
            <a:ext cx="8596668" cy="5694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b="1" dirty="0"/>
              <a:t>رایج ترین عملگرها:</a:t>
            </a:r>
          </a:p>
          <a:p>
            <a:pPr marL="0" indent="0">
              <a:buNone/>
            </a:pPr>
            <a:r>
              <a:rPr lang="en-US" sz="2000" b="1" dirty="0"/>
              <a:t>AND</a:t>
            </a:r>
            <a:r>
              <a:rPr lang="fa-IR" sz="2000" dirty="0" smtClean="0"/>
              <a:t>:عملگر جمع منطقی، اشتراک کلیدواژه ها(عملگر پیش فرض گوگل عمومی)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OR</a:t>
            </a:r>
            <a:r>
              <a:rPr lang="fa-IR" sz="2000" b="1" dirty="0" smtClean="0"/>
              <a:t>: </a:t>
            </a:r>
            <a:r>
              <a:rPr lang="fa-IR" sz="2000" dirty="0" smtClean="0"/>
              <a:t>اجتماع کلیدواژه ها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 smtClean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en-US" sz="2000" b="1" dirty="0" smtClean="0"/>
              <a:t>NOT</a:t>
            </a:r>
            <a:r>
              <a:rPr lang="fa-IR" sz="2000" b="1" dirty="0" smtClean="0"/>
              <a:t>: </a:t>
            </a:r>
            <a:r>
              <a:rPr lang="fa-IR" sz="2000" dirty="0" smtClean="0"/>
              <a:t>تفریق منطقی </a:t>
            </a:r>
            <a:endParaRPr lang="fa-IR" sz="2000" dirty="0"/>
          </a:p>
          <a:p>
            <a:endParaRPr lang="fa-IR" sz="2000" b="1" dirty="0"/>
          </a:p>
        </p:txBody>
      </p:sp>
      <p:sp>
        <p:nvSpPr>
          <p:cNvPr id="4" name="AutoShape 2" descr="Image result for ‫عملگر AND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/>
          <a:srcRect l="39014" t="50322" r="23787" b="29850"/>
          <a:stretch/>
        </p:blipFill>
        <p:spPr>
          <a:xfrm>
            <a:off x="1340069" y="1182415"/>
            <a:ext cx="4840014" cy="14504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/>
          <a:srcRect l="38166" t="33729" r="20394" b="48383"/>
          <a:stretch/>
        </p:blipFill>
        <p:spPr>
          <a:xfrm>
            <a:off x="1064172" y="3028565"/>
            <a:ext cx="5391807" cy="13085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/>
          <a:srcRect l="38287" t="70150" r="21242" b="13255"/>
          <a:stretch/>
        </p:blipFill>
        <p:spPr>
          <a:xfrm>
            <a:off x="1340069" y="4707594"/>
            <a:ext cx="5265682" cy="121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4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89397"/>
            <a:ext cx="8596668" cy="5551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/>
              <a:t>XOR</a:t>
            </a:r>
            <a:r>
              <a:rPr lang="fa-IR" sz="2000" b="1" dirty="0" smtClean="0"/>
              <a:t>:</a:t>
            </a:r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endParaRPr lang="fa-IR" sz="2000" b="1" dirty="0" smtClean="0"/>
          </a:p>
          <a:p>
            <a:pPr marL="0" indent="0">
              <a:buNone/>
            </a:pPr>
            <a:endParaRPr lang="fa-IR" sz="2000" b="1" dirty="0" smtClean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 smtClean="0"/>
              <a:t>دیگر عملگرها:</a:t>
            </a:r>
            <a:r>
              <a:rPr lang="en-US" sz="2000" dirty="0" smtClean="0"/>
              <a:t>truncation, wildcard ,Near ,</a:t>
            </a:r>
            <a:r>
              <a:rPr lang="en-US" sz="2000" dirty="0" err="1" smtClean="0"/>
              <a:t>cotation</a:t>
            </a:r>
            <a:r>
              <a:rPr lang="en-US" sz="2000" dirty="0" smtClean="0"/>
              <a:t> ,…..</a:t>
            </a:r>
            <a:endParaRPr lang="fa-IR" sz="2000" dirty="0" smtClean="0"/>
          </a:p>
          <a:p>
            <a:pPr marL="0" indent="0">
              <a:buNone/>
            </a:pPr>
            <a:endParaRPr lang="fa-IR" sz="2000" b="1" dirty="0"/>
          </a:p>
          <a:p>
            <a:pPr marL="0" indent="0">
              <a:buNone/>
            </a:pPr>
            <a:r>
              <a:rPr lang="fa-IR" sz="2000" b="1" dirty="0" smtClean="0"/>
              <a:t>3. </a:t>
            </a:r>
            <a:r>
              <a:rPr lang="fa-IR" sz="2000" b="1" dirty="0"/>
              <a:t>در صورت صحیح بودن جستجو از میان مدارک بازیابی شده مدارک مرتبط را بکار می بریم</a:t>
            </a:r>
            <a:r>
              <a:rPr lang="fa-IR" sz="2000" b="1" dirty="0" smtClean="0"/>
              <a:t>.</a:t>
            </a:r>
          </a:p>
          <a:p>
            <a:pPr marL="0" indent="0">
              <a:buNone/>
            </a:pPr>
            <a:r>
              <a:rPr lang="fa-IR" sz="2000" b="1" dirty="0" smtClean="0"/>
              <a:t>4. در صورت نیاز جستجو را اصلاح می کنیم.</a:t>
            </a:r>
          </a:p>
          <a:p>
            <a:endParaRPr lang="fa-IR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l="42771" t="35668" r="14335" b="23815"/>
          <a:stretch/>
        </p:blipFill>
        <p:spPr>
          <a:xfrm>
            <a:off x="536026" y="489397"/>
            <a:ext cx="5580993" cy="296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6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63639"/>
            <a:ext cx="8596668" cy="5577723"/>
          </a:xfrm>
        </p:spPr>
        <p:txBody>
          <a:bodyPr>
            <a:normAutofit/>
          </a:bodyPr>
          <a:lstStyle/>
          <a:p>
            <a:r>
              <a:rPr lang="fa-IR" sz="2400" b="1" dirty="0" smtClean="0"/>
              <a:t>تمرین </a:t>
            </a:r>
          </a:p>
          <a:p>
            <a:pPr>
              <a:buNone/>
            </a:pPr>
            <a:endParaRPr lang="fa-IR" sz="2400" dirty="0"/>
          </a:p>
          <a:p>
            <a:r>
              <a:rPr lang="fa-IR" sz="2400" dirty="0" smtClean="0"/>
              <a:t>در </a:t>
            </a:r>
            <a:r>
              <a:rPr lang="en-US" sz="2400" b="1" dirty="0" smtClean="0"/>
              <a:t>PubMed</a:t>
            </a:r>
            <a:r>
              <a:rPr lang="en-US" sz="2400" dirty="0" smtClean="0"/>
              <a:t> </a:t>
            </a:r>
            <a:r>
              <a:rPr lang="fa-IR" sz="2400" dirty="0" smtClean="0"/>
              <a:t> جستجو کنید:</a:t>
            </a:r>
          </a:p>
          <a:p>
            <a:pPr marL="0" indent="0">
              <a:buNone/>
            </a:pPr>
            <a:r>
              <a:rPr lang="fa-IR" sz="2400" dirty="0"/>
              <a:t>           </a:t>
            </a:r>
            <a:r>
              <a:rPr lang="fa-IR" sz="2400" dirty="0" smtClean="0"/>
              <a:t>    پیشگیری از دیابت</a:t>
            </a:r>
            <a:r>
              <a:rPr lang="en-US" sz="2400" dirty="0" smtClean="0"/>
              <a:t> </a:t>
            </a:r>
            <a:r>
              <a:rPr lang="fa-IR" sz="2400" dirty="0"/>
              <a:t> </a:t>
            </a:r>
            <a:r>
              <a:rPr lang="fa-IR" sz="2400" dirty="0" smtClean="0"/>
              <a:t>حاملگی</a:t>
            </a:r>
          </a:p>
          <a:p>
            <a:pPr marL="0" indent="0">
              <a:buNone/>
            </a:pPr>
            <a:r>
              <a:rPr lang="fa-IR" sz="2400" dirty="0"/>
              <a:t>               استفاده از </a:t>
            </a:r>
            <a:r>
              <a:rPr lang="fa-IR" sz="2400" dirty="0" smtClean="0"/>
              <a:t>هورمون درمانی </a:t>
            </a:r>
            <a:r>
              <a:rPr lang="fa-IR" sz="2400" dirty="0"/>
              <a:t>در درمان تومور بدخیم در </a:t>
            </a:r>
            <a:r>
              <a:rPr lang="fa-IR" sz="2400" dirty="0" smtClean="0"/>
              <a:t>کودکان    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           درمان سرطان کبد در مردان</a:t>
            </a:r>
          </a:p>
        </p:txBody>
      </p:sp>
    </p:spTree>
    <p:extLst>
      <p:ext uri="{BB962C8B-B14F-4D97-AF65-F5344CB8AC3E}">
        <p14:creationId xmlns:p14="http://schemas.microsoft.com/office/powerpoint/2010/main" val="392730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66671"/>
            <a:ext cx="8596668" cy="5474692"/>
          </a:xfrm>
        </p:spPr>
        <p:txBody>
          <a:bodyPr/>
          <a:lstStyle/>
          <a:p>
            <a:r>
              <a:rPr lang="fa-IR" dirty="0" smtClean="0"/>
              <a:t>جدول برچسب ها (</a:t>
            </a:r>
            <a:r>
              <a:rPr lang="en-US" dirty="0" smtClean="0"/>
              <a:t>tags</a:t>
            </a:r>
            <a:r>
              <a:rPr lang="fa-IR" dirty="0" smtClean="0"/>
              <a:t>)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 </a:t>
            </a:r>
            <a:r>
              <a:rPr lang="en-US" dirty="0">
                <a:hlinkClick r:id="rId2"/>
              </a:rPr>
              <a:t>PubMed Quick Start </a:t>
            </a:r>
            <a:r>
              <a:rPr lang="en-US" dirty="0" smtClean="0">
                <a:hlinkClick r:id="rId2"/>
              </a:rPr>
              <a:t>Guide</a:t>
            </a:r>
            <a:r>
              <a:rPr lang="en-US" dirty="0" smtClean="0"/>
              <a:t>        </a:t>
            </a:r>
            <a:endParaRPr lang="en-US" dirty="0"/>
          </a:p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/>
              <a:t>Search Field Descriptions and Tags</a:t>
            </a:r>
            <a:endParaRPr lang="fa-IR" b="1" dirty="0"/>
          </a:p>
          <a:p>
            <a:pPr marL="0" indent="0">
              <a:buNone/>
            </a:pPr>
            <a:endParaRPr lang="en-US" dirty="0" smtClean="0"/>
          </a:p>
          <a:p>
            <a:r>
              <a:rPr lang="fa-IR" dirty="0" smtClean="0"/>
              <a:t>ارسال نتایج جستجو به اند نوت</a:t>
            </a:r>
          </a:p>
          <a:p>
            <a:r>
              <a:rPr lang="fa-IR" dirty="0"/>
              <a:t>یافتن مجلات پابمد             </a:t>
            </a:r>
            <a:r>
              <a:rPr lang="en-US" dirty="0" smtClean="0">
                <a:hlinkClick r:id="rId3"/>
              </a:rPr>
              <a:t>Journals </a:t>
            </a:r>
            <a:r>
              <a:rPr lang="en-US" dirty="0">
                <a:hlinkClick r:id="rId3"/>
              </a:rPr>
              <a:t>in NCBI Databases</a:t>
            </a:r>
            <a:endParaRPr lang="en-US" dirty="0"/>
          </a:p>
          <a:p>
            <a:r>
              <a:rPr lang="fa-IR" dirty="0" smtClean="0"/>
              <a:t>تاریخچه جستجو</a:t>
            </a:r>
            <a:r>
              <a:rPr lang="en-US" dirty="0" smtClean="0"/>
              <a:t> </a:t>
            </a:r>
            <a:r>
              <a:rPr lang="fa-IR" dirty="0" smtClean="0"/>
              <a:t>(</a:t>
            </a:r>
            <a:r>
              <a:rPr lang="en-US" dirty="0" smtClean="0"/>
              <a:t>search history</a:t>
            </a:r>
            <a:r>
              <a:rPr lang="fa-IR" dirty="0" smtClean="0"/>
              <a:t>)</a:t>
            </a:r>
            <a:endParaRPr lang="en-US" dirty="0" smtClean="0"/>
          </a:p>
          <a:p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040192" y="798490"/>
            <a:ext cx="450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537138" y="798490"/>
            <a:ext cx="6053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362163" y="2408349"/>
            <a:ext cx="669701" cy="12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459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41435"/>
            <a:ext cx="8596668" cy="559992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fa-IR" dirty="0"/>
          </a:p>
          <a:p>
            <a:r>
              <a:rPr lang="fa-IR" sz="2400" b="1" dirty="0" smtClean="0"/>
              <a:t>سرویس </a:t>
            </a:r>
            <a:r>
              <a:rPr lang="en-US" sz="2400" b="1" dirty="0" smtClean="0"/>
              <a:t>Alert</a:t>
            </a:r>
            <a:r>
              <a:rPr lang="fa-IR" sz="2400" b="1" dirty="0" smtClean="0"/>
              <a:t> چیست؟ </a:t>
            </a:r>
            <a:r>
              <a:rPr lang="fa-IR" sz="2400" dirty="0" smtClean="0"/>
              <a:t>سرویس آگاهی رسان</a:t>
            </a:r>
          </a:p>
          <a:p>
            <a:pPr marL="0" indent="0">
              <a:buNone/>
            </a:pPr>
            <a:endParaRPr lang="fa-IR" sz="2400" b="1" dirty="0" smtClean="0"/>
          </a:p>
          <a:p>
            <a:r>
              <a:rPr lang="fa-IR" sz="2400" b="1" dirty="0" smtClean="0"/>
              <a:t>انواع آن کدام است؟</a:t>
            </a:r>
          </a:p>
          <a:p>
            <a:r>
              <a:rPr lang="fa-IR" sz="2400" dirty="0" smtClean="0"/>
              <a:t>می توان نتایج یک جستجوی خاص را در بازه زمانی مشخصی دریافت کرد.</a:t>
            </a:r>
          </a:p>
          <a:p>
            <a:r>
              <a:rPr lang="fa-IR" sz="2400" dirty="0" smtClean="0"/>
              <a:t>می توان جدیدترین مدارک و منابع و خدمات اضافه شده به پایگاه را دریافت کرد.</a:t>
            </a:r>
          </a:p>
          <a:p>
            <a:pPr marL="0" indent="0">
              <a:buNone/>
            </a:pPr>
            <a:endParaRPr lang="fa-IR" sz="2400" b="1" dirty="0" smtClean="0"/>
          </a:p>
          <a:p>
            <a:pPr marL="0" indent="0">
              <a:buNone/>
            </a:pPr>
            <a:r>
              <a:rPr lang="fa-IR" sz="2400" b="1" dirty="0" smtClean="0"/>
              <a:t>سرویس </a:t>
            </a:r>
            <a:r>
              <a:rPr lang="en-US" sz="2400" b="1" dirty="0" smtClean="0"/>
              <a:t>Alert</a:t>
            </a:r>
            <a:r>
              <a:rPr lang="fa-IR" sz="2400" b="1" dirty="0" smtClean="0"/>
              <a:t> در پایگاه </a:t>
            </a:r>
            <a:r>
              <a:rPr lang="en-US" sz="2400" b="1" dirty="0" err="1" smtClean="0"/>
              <a:t>PubMed</a:t>
            </a:r>
            <a:endParaRPr lang="fa-IR" sz="2400" b="1" dirty="0" smtClean="0"/>
          </a:p>
          <a:p>
            <a:pPr marL="457200" lvl="1" indent="0">
              <a:buNone/>
            </a:pPr>
            <a:endParaRPr lang="fa-IR" b="1" dirty="0" smtClean="0"/>
          </a:p>
          <a:p>
            <a:pPr marL="457200" lvl="1" indent="0">
              <a:buNone/>
            </a:pPr>
            <a:endParaRPr lang="fa-IR" b="1" dirty="0"/>
          </a:p>
        </p:txBody>
      </p:sp>
    </p:spTree>
    <p:extLst>
      <p:ext uri="{BB962C8B-B14F-4D97-AF65-F5344CB8AC3E}">
        <p14:creationId xmlns:p14="http://schemas.microsoft.com/office/powerpoint/2010/main" val="372267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15155"/>
            <a:ext cx="8596668" cy="5526207"/>
          </a:xfrm>
        </p:spPr>
        <p:txBody>
          <a:bodyPr>
            <a:normAutofit/>
          </a:bodyPr>
          <a:lstStyle/>
          <a:p>
            <a:endParaRPr lang="fa-IR" sz="2400" dirty="0" smtClean="0"/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:Google scholar</a:t>
            </a:r>
            <a:endParaRPr lang="fa-IR" sz="2400" dirty="0" smtClean="0"/>
          </a:p>
          <a:p>
            <a:r>
              <a:rPr lang="fa-IR" sz="2000" dirty="0" smtClean="0"/>
              <a:t>جستجوی پیشرفته</a:t>
            </a:r>
            <a:endParaRPr lang="en-US" sz="2000" dirty="0" smtClean="0"/>
          </a:p>
          <a:p>
            <a:r>
              <a:rPr lang="en-US" sz="2000" dirty="0" smtClean="0"/>
              <a:t>My library</a:t>
            </a:r>
          </a:p>
          <a:p>
            <a:r>
              <a:rPr lang="en-US" sz="2000" dirty="0" smtClean="0"/>
              <a:t>My profile</a:t>
            </a:r>
            <a:endParaRPr lang="fa-IR" sz="2000" dirty="0"/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Google </a:t>
            </a:r>
            <a:endParaRPr lang="fa-I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a-IR" sz="2000" dirty="0"/>
              <a:t>چگونه یک مقاله را دانلود کنیم</a:t>
            </a:r>
            <a:r>
              <a:rPr lang="fa-IR" sz="2000" dirty="0" smtClean="0"/>
              <a:t>؟</a:t>
            </a:r>
          </a:p>
          <a:p>
            <a:r>
              <a:rPr lang="fa-IR" sz="2000" dirty="0" smtClean="0"/>
              <a:t>چگونه فایل هایی با فرمت خاص را دانلود کنیم؟</a:t>
            </a:r>
          </a:p>
          <a:p>
            <a:r>
              <a:rPr lang="fa-IR" sz="2000" dirty="0" smtClean="0"/>
              <a:t>چگونه از گوگل برای جستجو در پایگاه های داخلی کمک بگیریم؟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457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66671"/>
            <a:ext cx="8596668" cy="5474692"/>
          </a:xfrm>
        </p:spPr>
        <p:txBody>
          <a:bodyPr/>
          <a:lstStyle/>
          <a:p>
            <a:r>
              <a:rPr lang="fa-IR" b="1" dirty="0" smtClean="0"/>
              <a:t>چرا جستجو در منابع الکترونیک مهم است؟</a:t>
            </a:r>
          </a:p>
          <a:p>
            <a:r>
              <a:rPr lang="fa-IR" dirty="0" smtClean="0"/>
              <a:t>تغییر محمل های اطلاعاتی در طول زمان</a:t>
            </a:r>
          </a:p>
          <a:p>
            <a:r>
              <a:rPr lang="fa-IR" dirty="0" smtClean="0"/>
              <a:t>مفهوم شبکه    </a:t>
            </a:r>
          </a:p>
          <a:p>
            <a:r>
              <a:rPr lang="fa-IR" dirty="0" smtClean="0"/>
              <a:t>  انواع شبکه       اینترانت</a:t>
            </a: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dirty="0" smtClean="0"/>
              <a:t>                            اینترنت     </a:t>
            </a:r>
            <a:r>
              <a:rPr lang="fa-IR" b="1" dirty="0" smtClean="0"/>
              <a:t>وب</a:t>
            </a:r>
            <a:r>
              <a:rPr lang="fa-IR" dirty="0" smtClean="0"/>
              <a:t> بزرگترین شبکه اینترنتی     وب مرئی</a:t>
            </a:r>
          </a:p>
          <a:p>
            <a:pPr marL="0" indent="0">
              <a:buNone/>
            </a:pPr>
            <a:r>
              <a:rPr lang="fa-IR" dirty="0"/>
              <a:t> </a:t>
            </a:r>
            <a:r>
              <a:rPr lang="fa-IR" dirty="0" smtClean="0"/>
              <a:t>                              </a:t>
            </a:r>
          </a:p>
          <a:p>
            <a:pPr marL="0" indent="0">
              <a:buNone/>
            </a:pPr>
            <a:r>
              <a:rPr lang="fa-IR" dirty="0"/>
              <a:t> </a:t>
            </a:r>
            <a:r>
              <a:rPr lang="fa-IR" dirty="0" smtClean="0"/>
              <a:t>                                                                                  وب نامرئی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b="1" dirty="0" smtClean="0"/>
              <a:t>نتیجه گیری: </a:t>
            </a:r>
            <a:r>
              <a:rPr lang="fa-IR" dirty="0" smtClean="0"/>
              <a:t>با فراگیری مهارت های جستجو می توان تا حد امکان از وب نامرئی بهره گرفت.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199289" y="1688303"/>
            <a:ext cx="206063" cy="1467021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Right Brace 4"/>
          <p:cNvSpPr/>
          <p:nvPr/>
        </p:nvSpPr>
        <p:spPr>
          <a:xfrm>
            <a:off x="3271234" y="2534795"/>
            <a:ext cx="270455" cy="1431898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181859" y="2833352"/>
            <a:ext cx="3090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2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56823"/>
            <a:ext cx="8596668" cy="5384539"/>
          </a:xfrm>
        </p:spPr>
        <p:txBody>
          <a:bodyPr>
            <a:normAutofit/>
          </a:bodyPr>
          <a:lstStyle/>
          <a:p>
            <a:pPr lvl="1"/>
            <a:r>
              <a:rPr lang="fa-IR" sz="2000" b="1" dirty="0" smtClean="0"/>
              <a:t>انواع دسترسی ها به منابع الکترونیک از نظر هزینه:</a:t>
            </a:r>
          </a:p>
          <a:p>
            <a:pPr marL="457200" lvl="1" indent="0">
              <a:buNone/>
            </a:pPr>
            <a:r>
              <a:rPr lang="fa-IR" dirty="0" smtClean="0"/>
              <a:t>- </a:t>
            </a:r>
            <a:r>
              <a:rPr lang="fa-IR" sz="1800" dirty="0" smtClean="0"/>
              <a:t>منابع  اشتراکی (دریافت هزینه در قبال ارائه خدمات)</a:t>
            </a:r>
          </a:p>
          <a:p>
            <a:pPr marL="457200" lvl="1" indent="0">
              <a:buFontTx/>
              <a:buChar char="-"/>
            </a:pPr>
            <a:r>
              <a:rPr lang="fa-IR" sz="1800" dirty="0" smtClean="0"/>
              <a:t>منابع با دسترسی آزاد</a:t>
            </a:r>
          </a:p>
          <a:p>
            <a:pPr marL="457200" lvl="1" indent="0">
              <a:buFontTx/>
              <a:buChar char="-"/>
            </a:pPr>
            <a:endParaRPr lang="fa-IR" dirty="0" smtClean="0"/>
          </a:p>
          <a:p>
            <a:pPr marL="457200" lvl="1" indent="0">
              <a:buNone/>
            </a:pPr>
            <a:r>
              <a:rPr lang="fa-IR" b="1" dirty="0" smtClean="0"/>
              <a:t>نمونه هایی از پایگاههای ارائه دهنده دسترسی های آزاد:</a:t>
            </a:r>
          </a:p>
          <a:p>
            <a:pPr marL="0" indent="0">
              <a:buNone/>
            </a:pPr>
            <a:endParaRPr lang="fa-IR" b="1" dirty="0" smtClean="0"/>
          </a:p>
          <a:p>
            <a:pPr algn="l" rtl="0"/>
            <a:r>
              <a:rPr lang="en-US" dirty="0" smtClean="0">
                <a:hlinkClick r:id="rId2"/>
              </a:rPr>
              <a:t>www.Doaj.org</a:t>
            </a:r>
            <a:r>
              <a:rPr lang="en-US" dirty="0" smtClean="0"/>
              <a:t>        </a:t>
            </a:r>
            <a:r>
              <a:rPr lang="en-US" dirty="0"/>
              <a:t> </a:t>
            </a:r>
            <a:r>
              <a:rPr lang="en-US" dirty="0" smtClean="0"/>
              <a:t>(indexes </a:t>
            </a:r>
            <a:r>
              <a:rPr lang="en-US" dirty="0"/>
              <a:t>and provides access to</a:t>
            </a:r>
            <a:r>
              <a:rPr lang="en-US" dirty="0" smtClean="0"/>
              <a:t> </a:t>
            </a:r>
            <a:r>
              <a:rPr lang="en-US" dirty="0"/>
              <a:t>high quality, open </a:t>
            </a:r>
            <a:r>
              <a:rPr lang="en-US" dirty="0" smtClean="0"/>
              <a:t>access,       peer-reviewed journals)</a:t>
            </a:r>
          </a:p>
          <a:p>
            <a:pPr algn="l" rtl="0"/>
            <a:r>
              <a:rPr lang="en-US" dirty="0" smtClean="0">
                <a:hlinkClick r:id="rId3"/>
              </a:rPr>
              <a:t>www.Doabooks.org</a:t>
            </a:r>
            <a:endParaRPr lang="en-US" dirty="0" smtClean="0"/>
          </a:p>
          <a:p>
            <a:pPr algn="l" rtl="0"/>
            <a:r>
              <a:rPr lang="en-US" dirty="0" smtClean="0">
                <a:hlinkClick r:id="rId4"/>
              </a:rPr>
              <a:t>www.Freemedicaljournals.com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 smtClean="0">
                <a:hlinkClick r:id="rId5"/>
              </a:rPr>
              <a:t>www.pdfdrive.net</a:t>
            </a:r>
            <a:endParaRPr lang="en-US" dirty="0" smtClean="0"/>
          </a:p>
          <a:p>
            <a:pPr algn="l" rtl="0"/>
            <a:r>
              <a:rPr lang="en-US" dirty="0">
                <a:hlinkClick r:id="rId6"/>
              </a:rPr>
              <a:t>http://gen.lib.rus.ec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fa-IR" dirty="0" smtClean="0"/>
          </a:p>
          <a:p>
            <a:endParaRPr lang="fa-I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07975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99091"/>
            <a:ext cx="8596668" cy="5442272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دسترسی به پایان نامه ها</a:t>
            </a:r>
          </a:p>
          <a:p>
            <a:endParaRPr lang="fa-IR" sz="3200" b="1" dirty="0" smtClean="0"/>
          </a:p>
          <a:p>
            <a:r>
              <a:rPr lang="fa-IR" sz="3200" dirty="0" smtClean="0"/>
              <a:t>داخلی           </a:t>
            </a:r>
            <a:r>
              <a:rPr lang="fa-IR" sz="2000" dirty="0" smtClean="0"/>
              <a:t>بانک اطلاعاتی پایان نامه های علوم پزشکی کشور</a:t>
            </a:r>
          </a:p>
          <a:p>
            <a:r>
              <a:rPr lang="fa-IR" sz="2000" dirty="0" smtClean="0"/>
              <a:t>                                                      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thesis.research.ac.ir</a:t>
            </a:r>
            <a:endParaRPr lang="en-US" sz="2000" dirty="0"/>
          </a:p>
          <a:p>
            <a:r>
              <a:rPr lang="en-US" sz="2000" dirty="0" smtClean="0"/>
              <a:t>                                   </a:t>
            </a:r>
            <a:r>
              <a:rPr lang="fa-IR" sz="2000" dirty="0" smtClean="0"/>
              <a:t>ایرانداک</a:t>
            </a:r>
            <a:endParaRPr lang="fa-IR" sz="2400" dirty="0" smtClean="0"/>
          </a:p>
          <a:p>
            <a:pPr marL="0" indent="0">
              <a:buNone/>
            </a:pPr>
            <a:endParaRPr lang="fa-IR" sz="2400" dirty="0" smtClean="0"/>
          </a:p>
          <a:p>
            <a:r>
              <a:rPr lang="fa-IR" sz="2800" dirty="0" smtClean="0"/>
              <a:t>خارجی </a:t>
            </a:r>
            <a:r>
              <a:rPr lang="en-US" sz="2800" dirty="0" smtClean="0"/>
              <a:t>          </a:t>
            </a:r>
            <a:r>
              <a:rPr lang="fa-IR" sz="2800" dirty="0" smtClean="0"/>
              <a:t>  </a:t>
            </a:r>
            <a:r>
              <a:rPr lang="en-US" b="1" dirty="0" smtClean="0">
                <a:hlinkClick r:id="rId3"/>
              </a:rPr>
              <a:t>www.proquest.com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    </a:t>
            </a:r>
            <a:r>
              <a:rPr lang="fa-IR" b="1" dirty="0" smtClean="0"/>
              <a:t>                     </a:t>
            </a:r>
            <a:r>
              <a:rPr lang="en-US" b="1" dirty="0" smtClean="0">
                <a:hlinkClick r:id="rId4"/>
              </a:rPr>
              <a:t>www.dart-Europe.eu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>
                <a:hlinkClick r:id="rId5"/>
              </a:rPr>
              <a:t>https://etd.ohiolink.edu/</a:t>
            </a:r>
            <a:r>
              <a:rPr lang="en-US" b="1" dirty="0" smtClean="0"/>
              <a:t>                                </a:t>
            </a:r>
            <a:endParaRPr lang="fa-IR" b="1" dirty="0" smtClean="0"/>
          </a:p>
          <a:p>
            <a:endParaRPr lang="fa-IR" sz="2400" b="1" dirty="0"/>
          </a:p>
        </p:txBody>
      </p:sp>
      <p:sp>
        <p:nvSpPr>
          <p:cNvPr id="4" name="Right Brace 3"/>
          <p:cNvSpPr/>
          <p:nvPr/>
        </p:nvSpPr>
        <p:spPr>
          <a:xfrm>
            <a:off x="6950728" y="3868409"/>
            <a:ext cx="258681" cy="1368104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6544492" y="2233749"/>
            <a:ext cx="1071155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Brace 5"/>
          <p:cNvSpPr/>
          <p:nvPr/>
        </p:nvSpPr>
        <p:spPr>
          <a:xfrm>
            <a:off x="6284214" y="1893194"/>
            <a:ext cx="258681" cy="127102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7232471" y="4382375"/>
            <a:ext cx="5077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63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66671"/>
            <a:ext cx="8596668" cy="5474692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schemeClr val="accent1">
                    <a:lumMod val="75000"/>
                  </a:schemeClr>
                </a:solidFill>
              </a:rPr>
              <a:t>پایگاه های </a:t>
            </a:r>
            <a:r>
              <a:rPr lang="fa-IR" sz="2400" b="1" dirty="0">
                <a:solidFill>
                  <a:schemeClr val="accent1">
                    <a:lumMod val="75000"/>
                  </a:schemeClr>
                </a:solidFill>
              </a:rPr>
              <a:t>اطلاعاتی </a:t>
            </a:r>
            <a:r>
              <a:rPr lang="fa-IR" sz="2400" b="1" dirty="0" smtClean="0">
                <a:solidFill>
                  <a:schemeClr val="accent1">
                    <a:lumMod val="75000"/>
                  </a:schemeClr>
                </a:solidFill>
              </a:rPr>
              <a:t>داخلی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2"/>
              </a:rPr>
              <a:t>http://idml.research.ac.ir/</a:t>
            </a: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2"/>
              </a:rPr>
              <a:t>http://www.sid.ir/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3"/>
              </a:rPr>
              <a:t>www.magiran.com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4"/>
              </a:rPr>
              <a:t>www.civilica.com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5"/>
              </a:rPr>
              <a:t>www.noormags.com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  <a:hlinkClick r:id="rId6"/>
              </a:rPr>
              <a:t>www.isc.gov.ir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a-IR" sz="2400" b="1" dirty="0" smtClean="0">
                <a:solidFill>
                  <a:schemeClr val="accent1">
                    <a:lumMod val="75000"/>
                  </a:schemeClr>
                </a:solidFill>
              </a:rPr>
              <a:t>موتور جستجوی علمی داخلی</a:t>
            </a:r>
          </a:p>
          <a:p>
            <a:pPr marL="0" indent="0" algn="l">
              <a:buNone/>
            </a:pPr>
            <a:r>
              <a:rPr lang="en-US" sz="2400" dirty="0">
                <a:hlinkClick r:id="rId7"/>
              </a:rPr>
              <a:t>www.elmnet.ir</a:t>
            </a:r>
            <a:endParaRPr lang="en-US" sz="2400" dirty="0"/>
          </a:p>
          <a:p>
            <a:pPr marL="0" indent="0" algn="l">
              <a:buNone/>
            </a:pP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03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046" y="542925"/>
            <a:ext cx="8596668" cy="5555587"/>
          </a:xfrm>
        </p:spPr>
        <p:txBody>
          <a:bodyPr>
            <a:normAutofit/>
          </a:bodyPr>
          <a:lstStyle/>
          <a:p>
            <a:r>
              <a:rPr lang="fa-IR" sz="2000" b="1" dirty="0"/>
              <a:t>در بانک مقالات پزشکی ایران </a:t>
            </a:r>
            <a:r>
              <a:rPr lang="fa-IR" sz="2000" b="1" dirty="0"/>
              <a:t>جستجو</a:t>
            </a:r>
            <a:r>
              <a:rPr lang="fa-IR" sz="2000" b="1" dirty="0"/>
              <a:t> </a:t>
            </a:r>
            <a:r>
              <a:rPr lang="fa-IR" sz="2000" b="1" dirty="0" smtClean="0"/>
              <a:t>کنید:</a:t>
            </a:r>
          </a:p>
          <a:p>
            <a:r>
              <a:rPr lang="fa-IR" sz="2000" dirty="0" smtClean="0"/>
              <a:t>وضعیت سواد سلامت در دانشجویان</a:t>
            </a:r>
          </a:p>
          <a:p>
            <a:r>
              <a:rPr lang="fa-IR" sz="2000" dirty="0" smtClean="0"/>
              <a:t>درمان سرطان معده در بزرگسالان</a:t>
            </a:r>
          </a:p>
          <a:p>
            <a:r>
              <a:rPr lang="fa-IR" sz="2000" dirty="0" smtClean="0"/>
              <a:t>بیماری ام اس</a:t>
            </a:r>
          </a:p>
          <a:p>
            <a:endParaRPr lang="fa-IR" sz="2000" dirty="0"/>
          </a:p>
          <a:p>
            <a:r>
              <a:rPr lang="fa-IR" sz="2000" b="1" dirty="0"/>
              <a:t>در پایگاه اطلاعاتی </a:t>
            </a:r>
            <a:r>
              <a:rPr lang="en-US" sz="2000" b="1" dirty="0"/>
              <a:t>SID</a:t>
            </a:r>
            <a:r>
              <a:rPr lang="fa-IR" sz="2000" b="1" dirty="0"/>
              <a:t> جستجو </a:t>
            </a:r>
            <a:r>
              <a:rPr lang="fa-IR" sz="2000" b="1" dirty="0" smtClean="0"/>
              <a:t>کنید</a:t>
            </a:r>
          </a:p>
          <a:p>
            <a:r>
              <a:rPr lang="fa-IR" sz="2000" b="1" smtClean="0"/>
              <a:t>چگونه از گوگل برای جستجو در پایگاه های داخلی استفاده کنیم؟</a:t>
            </a:r>
            <a:endParaRPr lang="fa-IR" sz="2000" b="1" dirty="0"/>
          </a:p>
        </p:txBody>
      </p:sp>
    </p:spTree>
    <p:extLst>
      <p:ext uri="{BB962C8B-B14F-4D97-AF65-F5344CB8AC3E}">
        <p14:creationId xmlns:p14="http://schemas.microsoft.com/office/powerpoint/2010/main" val="2405054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71539"/>
            <a:ext cx="8596668" cy="5169824"/>
          </a:xfrm>
        </p:spPr>
        <p:txBody>
          <a:bodyPr/>
          <a:lstStyle/>
          <a:p>
            <a:r>
              <a:rPr lang="fa-IR" sz="2400" b="1" dirty="0">
                <a:solidFill>
                  <a:schemeClr val="accent1">
                    <a:lumMod val="75000"/>
                  </a:schemeClr>
                </a:solidFill>
              </a:rPr>
              <a:t>کنفرانس های داخل کشور</a:t>
            </a:r>
          </a:p>
          <a:p>
            <a:pPr marL="0" indent="0" algn="l" rtl="0">
              <a:buNone/>
            </a:pPr>
            <a:r>
              <a:rPr lang="en-US" dirty="0" smtClean="0">
                <a:hlinkClick r:id="rId2"/>
              </a:rPr>
              <a:t>www.civilica.com</a:t>
            </a: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  <a:p>
            <a:r>
              <a:rPr lang="fa-IR" sz="2400" b="1" dirty="0">
                <a:solidFill>
                  <a:schemeClr val="accent1">
                    <a:lumMod val="75000"/>
                  </a:schemeClr>
                </a:solidFill>
              </a:rPr>
              <a:t>کنفرانس های خارج از </a:t>
            </a:r>
            <a:r>
              <a:rPr lang="fa-IR" sz="2400" b="1" dirty="0" smtClean="0">
                <a:solidFill>
                  <a:schemeClr val="accent1">
                    <a:lumMod val="75000"/>
                  </a:schemeClr>
                </a:solidFill>
              </a:rPr>
              <a:t>کشور</a:t>
            </a:r>
          </a:p>
          <a:p>
            <a:endParaRPr lang="fa-IR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www.conference-service.com/conferences/medicine.html</a:t>
            </a:r>
            <a:endParaRPr lang="fa-IR" dirty="0" smtClean="0"/>
          </a:p>
          <a:p>
            <a:pPr marL="0" indent="0" algn="l" rtl="0">
              <a:buNone/>
            </a:pPr>
            <a:r>
              <a:rPr lang="en-US" dirty="0" smtClean="0"/>
              <a:t>https</a:t>
            </a:r>
            <a:r>
              <a:rPr lang="en-US" dirty="0"/>
              <a:t>://www.medical.theconferencewebsite.com/ </a:t>
            </a:r>
            <a:endParaRPr lang="en-US" dirty="0" smtClean="0"/>
          </a:p>
          <a:p>
            <a:pPr marL="0" indent="0" algn="l" rtl="0">
              <a:buNone/>
            </a:pPr>
            <a:endParaRPr lang="fa-IR" dirty="0" smtClean="0"/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43279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99091"/>
            <a:ext cx="8596668" cy="5442272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chemeClr val="accent1">
                    <a:lumMod val="75000"/>
                  </a:schemeClr>
                </a:solidFill>
              </a:rPr>
              <a:t>مجلات معتبر</a:t>
            </a:r>
          </a:p>
          <a:p>
            <a:r>
              <a:rPr lang="fa-IR" sz="2400" dirty="0" smtClean="0"/>
              <a:t>در حال حاضر معتبرترین شاخص ارزیابی مجلات شاخص</a:t>
            </a:r>
            <a:r>
              <a:rPr lang="en-US" sz="2400" b="1" dirty="0" smtClean="0"/>
              <a:t>IF </a:t>
            </a:r>
            <a:r>
              <a:rPr lang="fa-IR" sz="2400" b="1" dirty="0" smtClean="0"/>
              <a:t>(</a:t>
            </a:r>
            <a:r>
              <a:rPr lang="en-US" sz="2400" b="1" dirty="0" smtClean="0"/>
              <a:t>IF </a:t>
            </a:r>
            <a:r>
              <a:rPr lang="fa-IR" sz="2400" b="1" dirty="0" smtClean="0"/>
              <a:t>یا </a:t>
            </a:r>
            <a:r>
              <a:rPr lang="en-US" sz="2400" b="1" dirty="0" smtClean="0"/>
              <a:t>JIF=Journal Impact Factor</a:t>
            </a:r>
            <a:r>
              <a:rPr lang="fa-IR" sz="2400" b="1" dirty="0" smtClean="0"/>
              <a:t>)</a:t>
            </a:r>
            <a:r>
              <a:rPr lang="fa-IR" sz="2400" dirty="0" smtClean="0"/>
              <a:t> است.</a:t>
            </a:r>
          </a:p>
          <a:p>
            <a:endParaRPr lang="fa-IR" sz="2400" dirty="0" smtClean="0"/>
          </a:p>
          <a:p>
            <a:r>
              <a:rPr lang="fa-IR" sz="2400" dirty="0" smtClean="0"/>
              <a:t>این شاخص در </a:t>
            </a:r>
            <a:r>
              <a:rPr lang="en-US" sz="2400" dirty="0" smtClean="0"/>
              <a:t>Database</a:t>
            </a:r>
            <a:r>
              <a:rPr lang="fa-IR" sz="2400" dirty="0" smtClean="0"/>
              <a:t>  </a:t>
            </a:r>
            <a:r>
              <a:rPr lang="en-US" sz="2400" b="1" dirty="0" smtClean="0"/>
              <a:t>Journal Citation Report(JCR</a:t>
            </a:r>
            <a:r>
              <a:rPr lang="en-US" sz="2400" dirty="0" smtClean="0"/>
              <a:t>)  </a:t>
            </a:r>
            <a:r>
              <a:rPr lang="fa-IR" sz="2400" dirty="0" smtClean="0"/>
              <a:t>  از پایگاه </a:t>
            </a:r>
            <a:r>
              <a:rPr lang="en-US" sz="2800" b="1" dirty="0" smtClean="0"/>
              <a:t>ISI </a:t>
            </a:r>
            <a:r>
              <a:rPr lang="fa-IR" sz="2400" dirty="0" smtClean="0"/>
              <a:t>  و تنها برای مجلات نمایه شده در </a:t>
            </a:r>
            <a:r>
              <a:rPr lang="en-US" sz="2400" dirty="0" smtClean="0"/>
              <a:t>ISI Web Of Science</a:t>
            </a:r>
            <a:r>
              <a:rPr lang="fa-IR" sz="2400" dirty="0" smtClean="0"/>
              <a:t> ارائه می شود.</a:t>
            </a:r>
            <a:endParaRPr lang="fa-IR" sz="2400" dirty="0"/>
          </a:p>
          <a:p>
            <a:endParaRPr lang="fa-IR" sz="2400" dirty="0" smtClean="0"/>
          </a:p>
          <a:p>
            <a:pPr marL="0" indent="0">
              <a:buNone/>
            </a:pPr>
            <a:r>
              <a:rPr lang="fa-IR" sz="2400" dirty="0" smtClean="0"/>
              <a:t>   </a:t>
            </a:r>
            <a:endParaRPr lang="fa-IR" sz="24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439103" y="2743200"/>
            <a:ext cx="268015" cy="15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68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63931"/>
            <a:ext cx="8596668" cy="3977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/>
              <a:t>تعداد </a:t>
            </a:r>
            <a:r>
              <a:rPr lang="fa-IR" sz="2400" dirty="0"/>
              <a:t>استنادات تعلق گرفته به مقالات منتشر شده مجله در </a:t>
            </a:r>
            <a:r>
              <a:rPr lang="fa-IR" sz="2400" dirty="0" smtClean="0"/>
              <a:t>سال</a:t>
            </a:r>
          </a:p>
          <a:p>
            <a:pPr marL="0" indent="0">
              <a:buNone/>
            </a:pPr>
            <a:r>
              <a:rPr lang="fa-IR" sz="2400" dirty="0" smtClean="0"/>
              <a:t>مورد محاسبه</a:t>
            </a:r>
            <a:endParaRPr lang="fa-IR" sz="2400" dirty="0"/>
          </a:p>
          <a:p>
            <a:pPr marL="0" indent="0" algn="l">
              <a:buNone/>
            </a:pPr>
            <a:r>
              <a:rPr lang="en-US" sz="2400" dirty="0"/>
              <a:t>IF</a:t>
            </a:r>
            <a:r>
              <a:rPr lang="en-US" sz="2400" dirty="0" smtClean="0"/>
              <a:t>=                                                                                                 </a:t>
            </a:r>
            <a:endParaRPr lang="fa-IR" sz="2400" dirty="0"/>
          </a:p>
          <a:p>
            <a:pPr marL="0" indent="0">
              <a:buNone/>
            </a:pPr>
            <a:r>
              <a:rPr lang="fa-IR" sz="2400" dirty="0" smtClean="0"/>
              <a:t>          تعداد </a:t>
            </a:r>
            <a:r>
              <a:rPr lang="fa-IR" sz="2400" dirty="0"/>
              <a:t>مقالات منتشر شده  مجله در دو سال </a:t>
            </a:r>
            <a:r>
              <a:rPr lang="fa-IR" sz="2400" dirty="0" smtClean="0"/>
              <a:t>قبل از آن   </a:t>
            </a:r>
            <a:endParaRPr lang="fa-IR" sz="2400" dirty="0"/>
          </a:p>
          <a:p>
            <a:pPr marL="0" indent="0">
              <a:buNone/>
            </a:pPr>
            <a:endParaRPr lang="fa-IR" sz="2400" dirty="0"/>
          </a:p>
          <a:p>
            <a:pPr marL="0" indent="0">
              <a:buNone/>
            </a:pPr>
            <a:r>
              <a:rPr lang="fa-IR" sz="2400" dirty="0"/>
              <a:t>جستجوی مجلات نمایه شده در </a:t>
            </a:r>
            <a:r>
              <a:rPr lang="en-US" sz="2400" dirty="0"/>
              <a:t>ISI WOS</a:t>
            </a:r>
            <a:endParaRPr lang="fa-IR" sz="2400" dirty="0"/>
          </a:p>
          <a:p>
            <a:endParaRPr lang="fa-IR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77007" y="3263462"/>
            <a:ext cx="7819696" cy="31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70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1077"/>
            <a:ext cx="8596668" cy="5710286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200" b="1" smtClean="0"/>
              <a:t>digilib.dums@gmail.com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8534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31065"/>
            <a:ext cx="8596668" cy="5410297"/>
          </a:xfrm>
        </p:spPr>
        <p:txBody>
          <a:bodyPr/>
          <a:lstStyle/>
          <a:p>
            <a:r>
              <a:rPr lang="fa-IR" b="1" dirty="0" smtClean="0"/>
              <a:t>سرعت رشد وب </a:t>
            </a:r>
          </a:p>
          <a:p>
            <a:endParaRPr lang="fa-IR" b="1" dirty="0" smtClean="0"/>
          </a:p>
          <a:p>
            <a:r>
              <a:rPr lang="fa-IR" dirty="0" smtClean="0"/>
              <a:t>در طول </a:t>
            </a:r>
            <a:r>
              <a:rPr lang="fa-IR" b="1" dirty="0" smtClean="0"/>
              <a:t>24 ساعت </a:t>
            </a:r>
            <a:r>
              <a:rPr lang="fa-IR" dirty="0" smtClean="0"/>
              <a:t>نزدیک به </a:t>
            </a:r>
            <a:r>
              <a:rPr lang="fa-IR" b="1" dirty="0" smtClean="0"/>
              <a:t>15000</a:t>
            </a:r>
            <a:r>
              <a:rPr lang="fa-IR" dirty="0" smtClean="0"/>
              <a:t> صفحه به وب افزوده می شود.</a:t>
            </a:r>
          </a:p>
          <a:p>
            <a:r>
              <a:rPr lang="fa-IR" dirty="0" smtClean="0"/>
              <a:t>این سرعت در حیطه علوم پزشکی بسیار بیشتر احساس می شود؛</a:t>
            </a:r>
          </a:p>
          <a:p>
            <a:r>
              <a:rPr lang="fa-IR" dirty="0" smtClean="0"/>
              <a:t>نیمه عمر علوم فنی : 1/5 – 1 سال</a:t>
            </a:r>
          </a:p>
          <a:p>
            <a:r>
              <a:rPr lang="fa-IR" dirty="0" smtClean="0"/>
              <a:t>علوم اجتماعی : 10 سال </a:t>
            </a:r>
          </a:p>
          <a:p>
            <a:r>
              <a:rPr lang="fa-IR" dirty="0" smtClean="0"/>
              <a:t>علوم پزشکی تنها </a:t>
            </a:r>
            <a:r>
              <a:rPr lang="fa-IR" b="1" dirty="0" smtClean="0"/>
              <a:t>6 ماه</a:t>
            </a:r>
          </a:p>
          <a:p>
            <a:endParaRPr lang="fa-IR" dirty="0"/>
          </a:p>
          <a:p>
            <a:r>
              <a:rPr lang="fa-IR" b="1" dirty="0" smtClean="0"/>
              <a:t>نتیجه گیری: </a:t>
            </a:r>
            <a:r>
              <a:rPr lang="fa-IR" dirty="0" smtClean="0"/>
              <a:t>برای دستیابی </a:t>
            </a:r>
            <a:r>
              <a:rPr lang="fa-IR" b="1" dirty="0" smtClean="0"/>
              <a:t>به موقع </a:t>
            </a:r>
            <a:r>
              <a:rPr lang="fa-IR" dirty="0" smtClean="0"/>
              <a:t>به </a:t>
            </a:r>
            <a:r>
              <a:rPr lang="fa-IR" b="1" dirty="0" smtClean="0"/>
              <a:t>اطلاعات صحیح و معتبر </a:t>
            </a:r>
            <a:r>
              <a:rPr lang="fa-IR" dirty="0" smtClean="0"/>
              <a:t>لازم است که با سواد اطلاعاتی باشیم.</a:t>
            </a:r>
          </a:p>
          <a:p>
            <a:endParaRPr lang="fa-IR" dirty="0"/>
          </a:p>
          <a:p>
            <a:pPr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63307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276" y="315311"/>
            <a:ext cx="8485725" cy="5726052"/>
          </a:xfrm>
        </p:spPr>
        <p:txBody>
          <a:bodyPr>
            <a:normAutofit/>
          </a:bodyPr>
          <a:lstStyle/>
          <a:p>
            <a:r>
              <a:rPr lang="fa-IR" sz="2000" b="1" dirty="0" smtClean="0"/>
              <a:t>همه پژوهشگران به دلایل مشخصی نتایج پژوهش های خود را منتشر می کنند.</a:t>
            </a:r>
          </a:p>
          <a:p>
            <a:pPr marL="0" indent="0">
              <a:buNone/>
            </a:pPr>
            <a:endParaRPr lang="fa-IR" sz="2000" b="1" dirty="0" smtClean="0"/>
          </a:p>
          <a:p>
            <a:r>
              <a:rPr lang="fa-IR" sz="2800" b="1" dirty="0" smtClean="0"/>
              <a:t>مرور متون چیست؟</a:t>
            </a:r>
            <a:r>
              <a:rPr lang="en-US" sz="2800" b="1" dirty="0" smtClean="0"/>
              <a:t>Literature Review             </a:t>
            </a:r>
          </a:p>
          <a:p>
            <a:pPr marL="0" indent="0" algn="just">
              <a:buNone/>
            </a:pPr>
            <a:r>
              <a:rPr lang="fa-IR" sz="2400" dirty="0" smtClean="0"/>
              <a:t>فرایند جستجو، بازیابی، ارزیابی و تحلیل تمام مطالب منتشر شده درباره یک موضوع خاص که توسط محققین و پژوهشگران معتبر انجام شده است.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</a:t>
            </a:r>
            <a:endParaRPr lang="fa-IR" sz="2400" dirty="0" smtClean="0"/>
          </a:p>
          <a:p>
            <a:r>
              <a:rPr lang="fa-IR" sz="2400" b="1" dirty="0" smtClean="0"/>
              <a:t>چه زمانی باید به مرور متون پرداخت؟</a:t>
            </a:r>
          </a:p>
          <a:p>
            <a:pPr marL="0" indent="0">
              <a:buNone/>
            </a:pPr>
            <a:r>
              <a:rPr lang="fa-IR" sz="2400" dirty="0" smtClean="0"/>
              <a:t>در زمان تهیه پروپزال طرح تحقیقاتی، مقاله و..... به مرور متون می پردازیم</a:t>
            </a:r>
          </a:p>
          <a:p>
            <a:endParaRPr lang="fa-IR" sz="2800" dirty="0" smtClean="0"/>
          </a:p>
          <a:p>
            <a:pPr marL="0" indent="0">
              <a:buNone/>
            </a:pPr>
            <a:endParaRPr lang="fa-IR" dirty="0" smtClean="0"/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02438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88731"/>
            <a:ext cx="8596668" cy="5552631"/>
          </a:xfrm>
        </p:spPr>
        <p:txBody>
          <a:bodyPr>
            <a:normAutofit fontScale="92500" lnSpcReduction="10000"/>
          </a:bodyPr>
          <a:lstStyle/>
          <a:p>
            <a:r>
              <a:rPr lang="fa-IR" sz="2400" b="1" dirty="0"/>
              <a:t>اهمیت مرور </a:t>
            </a:r>
            <a:r>
              <a:rPr lang="fa-IR" sz="2400" b="1" dirty="0" smtClean="0"/>
              <a:t>متون</a:t>
            </a:r>
          </a:p>
          <a:p>
            <a:pPr marL="0" indent="0">
              <a:buNone/>
            </a:pPr>
            <a:r>
              <a:rPr lang="fa-IR" sz="2400" dirty="0" smtClean="0"/>
              <a:t>   آگاهی از روش هایی که پژوهش های پیشین بکار گرفته اند.</a:t>
            </a:r>
          </a:p>
          <a:p>
            <a:pPr marL="0" indent="0">
              <a:buNone/>
            </a:pPr>
            <a:r>
              <a:rPr lang="fa-IR" sz="2400" dirty="0" smtClean="0"/>
              <a:t>   آگاهی از ابزارهایی که پژوهش های پیشین بکار برده اند.</a:t>
            </a:r>
          </a:p>
          <a:p>
            <a:pPr marL="0" indent="0">
              <a:buNone/>
            </a:pPr>
            <a:r>
              <a:rPr lang="fa-IR" sz="2400" dirty="0" smtClean="0"/>
              <a:t>   آگاهی از نتایج پژوهش های پیشین</a:t>
            </a:r>
          </a:p>
          <a:p>
            <a:pPr marL="0" indent="0">
              <a:buNone/>
            </a:pPr>
            <a:r>
              <a:rPr lang="fa-IR" sz="2400" dirty="0" smtClean="0"/>
              <a:t>   اجتناب از کاستی های پژوهش ها یپیشین</a:t>
            </a:r>
          </a:p>
          <a:p>
            <a:r>
              <a:rPr lang="fa-IR" sz="2400" b="1" dirty="0" smtClean="0"/>
              <a:t>چگونه </a:t>
            </a:r>
            <a:r>
              <a:rPr lang="fa-IR" sz="2400" b="1" dirty="0"/>
              <a:t>به مرور متون بپردازیم</a:t>
            </a:r>
            <a:r>
              <a:rPr lang="fa-IR" sz="2400" b="1" dirty="0" smtClean="0"/>
              <a:t>؟</a:t>
            </a:r>
          </a:p>
          <a:p>
            <a:pPr marL="0" indent="0">
              <a:buNone/>
            </a:pPr>
            <a:r>
              <a:rPr lang="fa-IR" sz="2400" dirty="0" smtClean="0"/>
              <a:t>   ابتدا موضوع پژوهش را تعیین کرده و استراتژی جستجوی مناسب برای آن را طراحی می کنیم</a:t>
            </a:r>
          </a:p>
          <a:p>
            <a:pPr marL="0" indent="0">
              <a:buNone/>
            </a:pPr>
            <a:r>
              <a:rPr lang="fa-IR" sz="2400" dirty="0" smtClean="0"/>
              <a:t>   مدارک مرتبط با موضوع پژوهش را بازیابی می کنیم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مدارک بازیابی شده را ارزیابی کرده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درباره یافته ها و نتایج متون مربوطه بحث کرده و آنها را به نگارش در می آوریم.</a:t>
            </a:r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</a:t>
            </a:r>
            <a:endParaRPr lang="fa-IR" sz="2400" dirty="0"/>
          </a:p>
          <a:p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2984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05307"/>
            <a:ext cx="8596668" cy="5436055"/>
          </a:xfrm>
        </p:spPr>
        <p:txBody>
          <a:bodyPr/>
          <a:lstStyle/>
          <a:p>
            <a:r>
              <a:rPr lang="fa-IR" sz="2400" b="1" dirty="0" smtClean="0"/>
              <a:t>نتیجه گیری:</a:t>
            </a:r>
          </a:p>
          <a:p>
            <a:pPr marL="0" indent="0">
              <a:buNone/>
            </a:pPr>
            <a:endParaRPr lang="fa-IR" sz="2400" b="1" dirty="0" smtClean="0"/>
          </a:p>
          <a:p>
            <a:pPr marL="0" indent="0">
              <a:buNone/>
            </a:pPr>
            <a:r>
              <a:rPr lang="fa-IR" dirty="0" smtClean="0"/>
              <a:t>   </a:t>
            </a:r>
            <a:r>
              <a:rPr lang="fa-IR" sz="2400" dirty="0" smtClean="0"/>
              <a:t>ما در این کارگاه به این مراحل می پردازیم:</a:t>
            </a:r>
          </a:p>
          <a:p>
            <a:pPr marL="0" indent="0">
              <a:buNone/>
            </a:pPr>
            <a:r>
              <a:rPr lang="fa-IR" sz="2400" dirty="0" smtClean="0"/>
              <a:t>                        طراحی استراتژی </a:t>
            </a:r>
            <a:r>
              <a:rPr lang="fa-IR" sz="2400" dirty="0"/>
              <a:t>جستجوی </a:t>
            </a:r>
            <a:r>
              <a:rPr lang="fa-IR" sz="2400" dirty="0" smtClean="0"/>
              <a:t>مناسب</a:t>
            </a:r>
            <a:endParaRPr lang="fa-IR" sz="2400" dirty="0"/>
          </a:p>
          <a:p>
            <a:pPr marL="0" indent="0">
              <a:buNone/>
            </a:pPr>
            <a:r>
              <a:rPr lang="fa-IR" sz="2400" dirty="0"/>
              <a:t>  </a:t>
            </a:r>
            <a:r>
              <a:rPr lang="fa-IR" sz="2400" dirty="0" smtClean="0"/>
              <a:t>                      بازیابی مدارک </a:t>
            </a:r>
            <a:r>
              <a:rPr lang="fa-IR" sz="2400" dirty="0"/>
              <a:t>مرتبط با </a:t>
            </a:r>
            <a:r>
              <a:rPr lang="fa-IR" sz="2400" dirty="0" smtClean="0"/>
              <a:t>موضوع </a:t>
            </a:r>
            <a:r>
              <a:rPr lang="fa-IR" sz="2400" dirty="0"/>
              <a:t>پژوهش </a:t>
            </a:r>
            <a:endParaRPr lang="fa-IR" sz="2400" dirty="0" smtClean="0"/>
          </a:p>
          <a:p>
            <a:pPr marL="0" indent="0">
              <a:buNone/>
            </a:pPr>
            <a:r>
              <a:rPr lang="fa-IR" sz="2400" dirty="0"/>
              <a:t> </a:t>
            </a:r>
            <a:r>
              <a:rPr lang="fa-IR" sz="2400" dirty="0" smtClean="0"/>
              <a:t>                       ارزیابی مدارک </a:t>
            </a:r>
            <a:r>
              <a:rPr lang="fa-IR" sz="2400" dirty="0"/>
              <a:t>بازیابی </a:t>
            </a:r>
            <a:r>
              <a:rPr lang="fa-IR" sz="2400" dirty="0" smtClean="0"/>
              <a:t>شده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5818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83779"/>
            <a:ext cx="8596668" cy="5757583"/>
          </a:xfrm>
        </p:spPr>
        <p:txBody>
          <a:bodyPr>
            <a:normAutofit/>
          </a:bodyPr>
          <a:lstStyle/>
          <a:p>
            <a:r>
              <a:rPr lang="fa-IR" sz="2800" b="1" dirty="0" smtClean="0"/>
              <a:t>منابع اطلاعاتی(</a:t>
            </a:r>
            <a:r>
              <a:rPr lang="en-US" sz="2800" b="1" dirty="0" smtClean="0"/>
              <a:t>Information Resources</a:t>
            </a:r>
            <a:r>
              <a:rPr lang="fa-IR" sz="2800" b="1" dirty="0" smtClean="0"/>
              <a:t>):</a:t>
            </a:r>
          </a:p>
          <a:p>
            <a:pPr marL="0" indent="0">
              <a:buNone/>
            </a:pPr>
            <a:r>
              <a:rPr lang="fa-IR" sz="2800" dirty="0" smtClean="0"/>
              <a:t>1.دانش پایه: کتاب</a:t>
            </a:r>
          </a:p>
          <a:p>
            <a:pPr marL="0" indent="0">
              <a:buNone/>
            </a:pPr>
            <a:r>
              <a:rPr lang="fa-IR" sz="2800" dirty="0" smtClean="0"/>
              <a:t>2.دانش روزآمد: مجلات و نشریات ادواری</a:t>
            </a:r>
          </a:p>
          <a:p>
            <a:pPr marL="0" indent="0">
              <a:buNone/>
            </a:pPr>
            <a:endParaRPr lang="fa-IR" sz="2800" dirty="0" smtClean="0"/>
          </a:p>
          <a:p>
            <a:pPr marL="0" indent="0">
              <a:buNone/>
            </a:pPr>
            <a:r>
              <a:rPr lang="fa-IR" sz="2800" dirty="0" smtClean="0"/>
              <a:t>منابع </a:t>
            </a:r>
            <a:r>
              <a:rPr lang="fa-IR" sz="2800" dirty="0"/>
              <a:t>اطلاعاتی داخلی:</a:t>
            </a:r>
            <a:r>
              <a:rPr lang="en-US" sz="2800" dirty="0"/>
              <a:t>www.iranmedex.com        </a:t>
            </a:r>
            <a:endParaRPr lang="fa-IR" sz="2800" dirty="0"/>
          </a:p>
          <a:p>
            <a:pPr marL="0" indent="0">
              <a:buNone/>
            </a:pPr>
            <a:r>
              <a:rPr lang="fa-IR" sz="2800" dirty="0"/>
              <a:t>منابع اطلاعاتی بین المللی:      </a:t>
            </a:r>
            <a:r>
              <a:rPr lang="en-US" sz="2800" dirty="0"/>
              <a:t>www.PubMed.com</a:t>
            </a:r>
            <a:endParaRPr lang="fa-IR" sz="2800" dirty="0"/>
          </a:p>
          <a:p>
            <a:endParaRPr lang="fa-IR" sz="2800" dirty="0"/>
          </a:p>
          <a:p>
            <a:r>
              <a:rPr lang="fa-IR" sz="2400" dirty="0" smtClean="0"/>
              <a:t>ما برای دستیابی به اطلاعات مختلف از ابزارها و منابع متفاوتی استفاده می کنیم.</a:t>
            </a:r>
            <a:endParaRPr lang="fa-IR" sz="2400" dirty="0"/>
          </a:p>
          <a:p>
            <a:r>
              <a:rPr lang="fa-IR" sz="2400" dirty="0" smtClean="0"/>
              <a:t>یکی از این ابزارها </a:t>
            </a:r>
            <a:r>
              <a:rPr lang="fa-IR" sz="2400" b="1" dirty="0" smtClean="0"/>
              <a:t>موتورهای جستجو </a:t>
            </a:r>
            <a:r>
              <a:rPr lang="fa-IR" sz="2400" dirty="0" smtClean="0"/>
              <a:t>هستند.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18210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68015"/>
            <a:ext cx="8596668" cy="5773348"/>
          </a:xfrm>
        </p:spPr>
        <p:txBody>
          <a:bodyPr>
            <a:normAutofit/>
          </a:bodyPr>
          <a:lstStyle/>
          <a:p>
            <a:r>
              <a:rPr lang="fa-IR" b="1" dirty="0" smtClean="0"/>
              <a:t>آشنایی با موتور جستجو </a:t>
            </a:r>
          </a:p>
          <a:p>
            <a:r>
              <a:rPr lang="fa-IR" b="1" dirty="0" smtClean="0"/>
              <a:t>موتورهای جستجو چگونه عمل می کنند؟</a:t>
            </a:r>
          </a:p>
          <a:p>
            <a:r>
              <a:rPr lang="fa-IR" dirty="0" smtClean="0"/>
              <a:t>1.</a:t>
            </a:r>
            <a:r>
              <a:rPr lang="en-US" dirty="0" smtClean="0"/>
              <a:t> spider</a:t>
            </a:r>
            <a:r>
              <a:rPr lang="fa-IR" dirty="0" smtClean="0"/>
              <a:t>(عنکبوت) یا </a:t>
            </a:r>
            <a:r>
              <a:rPr lang="en-US" dirty="0" smtClean="0"/>
              <a:t>crawler</a:t>
            </a:r>
            <a:r>
              <a:rPr lang="fa-IR" dirty="0" smtClean="0"/>
              <a:t> (خزنده)</a:t>
            </a:r>
          </a:p>
          <a:p>
            <a:r>
              <a:rPr lang="fa-IR" dirty="0" smtClean="0"/>
              <a:t>2.</a:t>
            </a:r>
            <a:r>
              <a:rPr lang="en-US" dirty="0" smtClean="0"/>
              <a:t>indexer</a:t>
            </a:r>
            <a:r>
              <a:rPr lang="fa-IR" dirty="0" smtClean="0"/>
              <a:t> (بایگانی کننده)</a:t>
            </a:r>
          </a:p>
          <a:p>
            <a:r>
              <a:rPr lang="fa-IR" dirty="0" smtClean="0"/>
              <a:t>3. </a:t>
            </a:r>
            <a:r>
              <a:rPr lang="en-US" dirty="0" smtClean="0"/>
              <a:t>Database</a:t>
            </a:r>
            <a:r>
              <a:rPr lang="fa-IR" dirty="0" smtClean="0"/>
              <a:t> (پایگاه داده)</a:t>
            </a:r>
          </a:p>
          <a:p>
            <a:r>
              <a:rPr lang="fa-IR" dirty="0" smtClean="0"/>
              <a:t>4.</a:t>
            </a:r>
            <a:r>
              <a:rPr lang="en-US" dirty="0" smtClean="0"/>
              <a:t>Ranker </a:t>
            </a:r>
            <a:r>
              <a:rPr lang="fa-IR" dirty="0" smtClean="0"/>
              <a:t>(سیستم رتبه بندی)                 بخش محرمانه خاص هر موتور جستجو</a:t>
            </a:r>
          </a:p>
          <a:p>
            <a:pPr marL="0" indent="0">
              <a:buNone/>
            </a:pPr>
            <a:endParaRPr lang="fa-IR" b="1" dirty="0"/>
          </a:p>
          <a:p>
            <a:r>
              <a:rPr lang="fa-IR" b="1" dirty="0" smtClean="0"/>
              <a:t>چند نمونه موتور جستجو:</a:t>
            </a:r>
          </a:p>
          <a:p>
            <a:r>
              <a:rPr lang="en-US" b="1" dirty="0" smtClean="0">
                <a:hlinkClick r:id="rId2"/>
              </a:rPr>
              <a:t>www.answer.com</a:t>
            </a:r>
            <a:r>
              <a:rPr lang="fa-IR" b="1" dirty="0" smtClean="0"/>
              <a:t> </a:t>
            </a:r>
            <a:endParaRPr lang="en-US" b="1" dirty="0" smtClean="0"/>
          </a:p>
          <a:p>
            <a:r>
              <a:rPr lang="en-US" b="1" dirty="0" smtClean="0">
                <a:hlinkClick r:id="rId3"/>
              </a:rPr>
              <a:t>www.Google.com</a:t>
            </a:r>
            <a:r>
              <a:rPr lang="en-US" b="1" dirty="0" smtClean="0"/>
              <a:t> </a:t>
            </a:r>
          </a:p>
          <a:p>
            <a:r>
              <a:rPr lang="en-US" b="1" dirty="0" smtClean="0">
                <a:hlinkClick r:id="rId4"/>
              </a:rPr>
              <a:t>www.NorthenLight.com</a:t>
            </a:r>
            <a:r>
              <a:rPr lang="fa-IR" b="1" dirty="0" smtClean="0"/>
              <a:t> </a:t>
            </a:r>
            <a:endParaRPr lang="en-US" b="1" dirty="0" smtClean="0"/>
          </a:p>
          <a:p>
            <a:r>
              <a:rPr lang="en-US" b="1" dirty="0" smtClean="0">
                <a:hlinkClick r:id="rId5"/>
              </a:rPr>
              <a:t>www.Jostejoogar.com</a:t>
            </a:r>
            <a:r>
              <a:rPr lang="fa-IR" b="1" dirty="0" smtClean="0"/>
              <a:t>        موتور جستجوهای فارسی</a:t>
            </a:r>
            <a:endParaRPr lang="en-US" b="1" dirty="0" smtClean="0"/>
          </a:p>
          <a:p>
            <a:r>
              <a:rPr lang="en-US" b="1" dirty="0" smtClean="0">
                <a:hlinkClick r:id="rId6" action="ppaction://hlinkpres?slideindex=1&amp;slidetitle="/>
              </a:rPr>
              <a:t>www.Elmnet.ir</a:t>
            </a:r>
            <a:endParaRPr lang="fa-IR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729655" y="2475186"/>
            <a:ext cx="1166648" cy="15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6258909" y="4666593"/>
            <a:ext cx="189187" cy="88286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3374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89397"/>
            <a:ext cx="8596668" cy="5551965"/>
          </a:xfrm>
        </p:spPr>
        <p:txBody>
          <a:bodyPr/>
          <a:lstStyle/>
          <a:p>
            <a:r>
              <a:rPr lang="fa-IR" sz="2400" dirty="0" smtClean="0"/>
              <a:t>یکی از منابع اطلاعاتی که مورد استفاده ما قرار می گیرند پایگاههای اطلاعاتی هستند.</a:t>
            </a:r>
          </a:p>
          <a:p>
            <a:endParaRPr lang="fa-IR" sz="2400" dirty="0" smtClean="0"/>
          </a:p>
          <a:p>
            <a:pPr marL="0" indent="0">
              <a:buNone/>
            </a:pPr>
            <a:endParaRPr lang="fa-IR" sz="2400" dirty="0" smtClean="0"/>
          </a:p>
          <a:p>
            <a:r>
              <a:rPr lang="fa-IR" sz="2400" b="1" dirty="0" smtClean="0"/>
              <a:t>تعریف پایگاه اطلاعاتی:</a:t>
            </a:r>
          </a:p>
          <a:p>
            <a:pPr marL="0" indent="0">
              <a:buNone/>
            </a:pPr>
            <a:r>
              <a:rPr lang="fa-IR" sz="2000" dirty="0" smtClean="0"/>
              <a:t>مجموعه ای از داده ها با ساختار یکسان که یکجا گردآوری شده باشد یک پایگاه اطلاعاتی را تشکیل می دهند. </a:t>
            </a:r>
            <a:endParaRPr lang="fa-IR" sz="2000" dirty="0"/>
          </a:p>
        </p:txBody>
      </p:sp>
    </p:spTree>
    <p:extLst>
      <p:ext uri="{BB962C8B-B14F-4D97-AF65-F5344CB8AC3E}">
        <p14:creationId xmlns:p14="http://schemas.microsoft.com/office/powerpoint/2010/main" val="393515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2460</TotalTime>
  <Words>1120</Words>
  <Application>Microsoft Office PowerPoint</Application>
  <PresentationFormat>Custom</PresentationFormat>
  <Paragraphs>216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kosari.r</cp:lastModifiedBy>
  <cp:revision>179</cp:revision>
  <dcterms:created xsi:type="dcterms:W3CDTF">2016-10-09T13:52:28Z</dcterms:created>
  <dcterms:modified xsi:type="dcterms:W3CDTF">2018-10-27T08:53:09Z</dcterms:modified>
</cp:coreProperties>
</file>